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bookmarkIdSeed="5">
  <p:sldMasterIdLst>
    <p:sldMasterId id="2147483677" r:id="rId1"/>
  </p:sldMasterIdLst>
  <p:notesMasterIdLst>
    <p:notesMasterId r:id="rId13"/>
  </p:notesMasterIdLst>
  <p:sldIdLst>
    <p:sldId id="256" r:id="rId2"/>
    <p:sldId id="344" r:id="rId3"/>
    <p:sldId id="352" r:id="rId4"/>
    <p:sldId id="348" r:id="rId5"/>
    <p:sldId id="351" r:id="rId6"/>
    <p:sldId id="349" r:id="rId7"/>
    <p:sldId id="350" r:id="rId8"/>
    <p:sldId id="353" r:id="rId9"/>
    <p:sldId id="354" r:id="rId10"/>
    <p:sldId id="345" r:id="rId11"/>
    <p:sldId id="284" r:id="rId12"/>
  </p:sldIdLst>
  <p:sldSz cx="9906000" cy="6858000" type="A4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168"/>
    <a:srgbClr val="F7BDCB"/>
    <a:srgbClr val="E83E61"/>
    <a:srgbClr val="FFFA8A"/>
    <a:srgbClr val="888889"/>
    <a:srgbClr val="F2F2F4"/>
    <a:srgbClr val="0A3168"/>
    <a:srgbClr val="01A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0" autoAdjust="0"/>
    <p:restoredTop sz="94681"/>
  </p:normalViewPr>
  <p:slideViewPr>
    <p:cSldViewPr>
      <p:cViewPr varScale="1">
        <p:scale>
          <a:sx n="114" d="100"/>
          <a:sy n="114" d="100"/>
        </p:scale>
        <p:origin x="1566" y="10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F2442-FEF2-4CBA-B83A-6B3CF2E0009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FA01AF2-B986-44DD-9CF5-A8E9A6CD249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Куратор создает группу в мессенджере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chemeClr val="tx1"/>
              </a:solidFill>
            </a:rPr>
            <a:t>и </a:t>
          </a:r>
          <a:r>
            <a:rPr lang="en-US" b="1" dirty="0" smtClean="0">
              <a:solidFill>
                <a:schemeClr val="tx1"/>
              </a:solidFill>
            </a:rPr>
            <a:t>email </a:t>
          </a:r>
          <a:r>
            <a:rPr lang="ru-RU" b="1" dirty="0" smtClean="0">
              <a:solidFill>
                <a:schemeClr val="tx1"/>
              </a:solidFill>
            </a:rPr>
            <a:t>с названием группы На </a:t>
          </a:r>
          <a:r>
            <a:rPr lang="en-US" b="1" dirty="0" smtClean="0">
              <a:solidFill>
                <a:schemeClr val="tx1"/>
              </a:solidFill>
            </a:rPr>
            <a:t>e</a:t>
          </a:r>
          <a:r>
            <a:rPr lang="ru-RU" b="1" dirty="0" smtClean="0">
              <a:solidFill>
                <a:schemeClr val="tx1"/>
              </a:solidFill>
            </a:rPr>
            <a:t>-</a:t>
          </a:r>
          <a:r>
            <a:rPr lang="en-US" b="1" dirty="0" smtClean="0">
              <a:solidFill>
                <a:schemeClr val="tx1"/>
              </a:solidFill>
            </a:rPr>
            <a:t>mail </a:t>
          </a:r>
          <a:r>
            <a:rPr lang="ru-RU" b="1" dirty="0" smtClean="0">
              <a:solidFill>
                <a:schemeClr val="tx1"/>
              </a:solidFill>
            </a:rPr>
            <a:t>устанавливается </a:t>
          </a:r>
          <a:r>
            <a:rPr lang="ru-RU" b="1" dirty="0" err="1" smtClean="0">
              <a:solidFill>
                <a:schemeClr val="tx1"/>
              </a:solidFill>
            </a:rPr>
            <a:t>пофамильный</a:t>
          </a:r>
          <a:r>
            <a:rPr lang="ru-RU" b="1" dirty="0" smtClean="0">
              <a:solidFill>
                <a:schemeClr val="tx1"/>
              </a:solidFill>
            </a:rPr>
            <a:t> фильтр</a:t>
          </a:r>
          <a:endParaRPr lang="ru-RU" b="1" dirty="0">
            <a:solidFill>
              <a:schemeClr val="tx1"/>
            </a:solidFill>
          </a:endParaRPr>
        </a:p>
      </dgm:t>
    </dgm:pt>
    <dgm:pt modelId="{D9EDAF01-35DC-46C1-8062-97D02E594646}" type="parTrans" cxnId="{A56DEDFC-43EA-4E95-8F35-38EBFAC19893}">
      <dgm:prSet/>
      <dgm:spPr/>
      <dgm:t>
        <a:bodyPr/>
        <a:lstStyle/>
        <a:p>
          <a:endParaRPr lang="ru-RU"/>
        </a:p>
      </dgm:t>
    </dgm:pt>
    <dgm:pt modelId="{632FCC0C-D110-4E6B-85C6-7F1F394871C7}" type="sibTrans" cxnId="{A56DEDFC-43EA-4E95-8F35-38EBFAC19893}">
      <dgm:prSet/>
      <dgm:spPr/>
      <dgm:t>
        <a:bodyPr/>
        <a:lstStyle/>
        <a:p>
          <a:endParaRPr lang="ru-RU"/>
        </a:p>
      </dgm:t>
    </dgm:pt>
    <dgm:pt modelId="{D3890CB3-BC0C-4503-B42A-387F3669EB5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 чате публикуются производственные задания и образцы заполнения документов</a:t>
          </a:r>
          <a:endParaRPr lang="ru-RU" b="1" dirty="0">
            <a:solidFill>
              <a:schemeClr val="tx1"/>
            </a:solidFill>
          </a:endParaRPr>
        </a:p>
      </dgm:t>
    </dgm:pt>
    <dgm:pt modelId="{173DD08E-ABDB-4EE7-923E-2CF611B88241}" type="parTrans" cxnId="{E4A546F8-E7AF-4B6F-AFF2-C1123904E6B7}">
      <dgm:prSet/>
      <dgm:spPr/>
      <dgm:t>
        <a:bodyPr/>
        <a:lstStyle/>
        <a:p>
          <a:endParaRPr lang="ru-RU"/>
        </a:p>
      </dgm:t>
    </dgm:pt>
    <dgm:pt modelId="{4924FE93-BCBB-452D-ABCF-2D30C9AB5C1B}" type="sibTrans" cxnId="{E4A546F8-E7AF-4B6F-AFF2-C1123904E6B7}">
      <dgm:prSet/>
      <dgm:spPr/>
      <dgm:t>
        <a:bodyPr/>
        <a:lstStyle/>
        <a:p>
          <a:endParaRPr lang="ru-RU"/>
        </a:p>
      </dgm:t>
    </dgm:pt>
    <dgm:pt modelId="{37B94891-5F95-4F1C-BE86-64A9C96C1C4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Ежедневно студент выполняет задание из плана соответствующее дате и отправляет на </a:t>
          </a:r>
          <a:r>
            <a:rPr lang="en-US" b="1" dirty="0" smtClean="0">
              <a:solidFill>
                <a:schemeClr val="tx1"/>
              </a:solidFill>
            </a:rPr>
            <a:t>email </a:t>
          </a:r>
          <a:r>
            <a:rPr lang="ru-RU" b="1" dirty="0" smtClean="0">
              <a:solidFill>
                <a:schemeClr val="tx1"/>
              </a:solidFill>
            </a:rPr>
            <a:t>группы</a:t>
          </a:r>
          <a:endParaRPr lang="ru-RU" b="1" dirty="0">
            <a:solidFill>
              <a:schemeClr val="tx1"/>
            </a:solidFill>
          </a:endParaRPr>
        </a:p>
      </dgm:t>
    </dgm:pt>
    <dgm:pt modelId="{766FD070-3EB7-4D5E-ACD5-A6914696E967}" type="parTrans" cxnId="{ECA7DEBB-E31F-430F-86C6-4C2D6A91162E}">
      <dgm:prSet/>
      <dgm:spPr/>
      <dgm:t>
        <a:bodyPr/>
        <a:lstStyle/>
        <a:p>
          <a:endParaRPr lang="ru-RU"/>
        </a:p>
      </dgm:t>
    </dgm:pt>
    <dgm:pt modelId="{FCB7202B-A286-4B3A-9CD5-EE1E1935AE03}" type="sibTrans" cxnId="{ECA7DEBB-E31F-430F-86C6-4C2D6A91162E}">
      <dgm:prSet/>
      <dgm:spPr/>
      <dgm:t>
        <a:bodyPr/>
        <a:lstStyle/>
        <a:p>
          <a:endParaRPr lang="ru-RU"/>
        </a:p>
      </dgm:t>
    </dgm:pt>
    <dgm:pt modelId="{340F088D-F704-4770-88BF-D9AE3B02A6F6}" type="pres">
      <dgm:prSet presAssocID="{FE4F2442-FEF2-4CBA-B83A-6B3CF2E00094}" presName="Name0" presStyleCnt="0">
        <dgm:presLayoutVars>
          <dgm:dir/>
          <dgm:animLvl val="lvl"/>
          <dgm:resizeHandles val="exact"/>
        </dgm:presLayoutVars>
      </dgm:prSet>
      <dgm:spPr/>
    </dgm:pt>
    <dgm:pt modelId="{AA44C84A-8A47-456B-88FC-17D89B3BFEE1}" type="pres">
      <dgm:prSet presAssocID="{5FA01AF2-B986-44DD-9CF5-A8E9A6CD2491}" presName="parTxOnly" presStyleLbl="node1" presStyleIdx="0" presStyleCnt="3" custLinFactNeighborX="-821" custLinFactNeighborY="-35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D5D5E-332D-41DB-A0DC-32731922B5C5}" type="pres">
      <dgm:prSet presAssocID="{632FCC0C-D110-4E6B-85C6-7F1F394871C7}" presName="parTxOnlySpace" presStyleCnt="0"/>
      <dgm:spPr/>
    </dgm:pt>
    <dgm:pt modelId="{D971E352-E5DD-48F3-BC78-3C5022C8F77D}" type="pres">
      <dgm:prSet presAssocID="{D3890CB3-BC0C-4503-B42A-387F3669EB5D}" presName="parTxOnly" presStyleLbl="node1" presStyleIdx="1" presStyleCnt="3" custLinFactNeighborX="-24905" custLinFactNeighborY="-23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5217C-B16D-4A33-8836-2BC8BBD95892}" type="pres">
      <dgm:prSet presAssocID="{4924FE93-BCBB-452D-ABCF-2D30C9AB5C1B}" presName="parTxOnlySpace" presStyleCnt="0"/>
      <dgm:spPr/>
    </dgm:pt>
    <dgm:pt modelId="{F5E975EC-E2B6-48D7-A749-12D99711641B}" type="pres">
      <dgm:prSet presAssocID="{37B94891-5F95-4F1C-BE86-64A9C96C1C4D}" presName="parTxOnly" presStyleLbl="node1" presStyleIdx="2" presStyleCnt="3" custLinFactX="79574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D7468A-18B8-4874-B898-5F77AF527033}" type="presOf" srcId="{FE4F2442-FEF2-4CBA-B83A-6B3CF2E00094}" destId="{340F088D-F704-4770-88BF-D9AE3B02A6F6}" srcOrd="0" destOrd="0" presId="urn:microsoft.com/office/officeart/2005/8/layout/chevron1"/>
    <dgm:cxn modelId="{A56DEDFC-43EA-4E95-8F35-38EBFAC19893}" srcId="{FE4F2442-FEF2-4CBA-B83A-6B3CF2E00094}" destId="{5FA01AF2-B986-44DD-9CF5-A8E9A6CD2491}" srcOrd="0" destOrd="0" parTransId="{D9EDAF01-35DC-46C1-8062-97D02E594646}" sibTransId="{632FCC0C-D110-4E6B-85C6-7F1F394871C7}"/>
    <dgm:cxn modelId="{9D4F6E3F-F190-453E-9F3C-DDCA87FB28B4}" type="presOf" srcId="{37B94891-5F95-4F1C-BE86-64A9C96C1C4D}" destId="{F5E975EC-E2B6-48D7-A749-12D99711641B}" srcOrd="0" destOrd="0" presId="urn:microsoft.com/office/officeart/2005/8/layout/chevron1"/>
    <dgm:cxn modelId="{2AA4107A-4B2B-4913-80A2-974B7633215E}" type="presOf" srcId="{D3890CB3-BC0C-4503-B42A-387F3669EB5D}" destId="{D971E352-E5DD-48F3-BC78-3C5022C8F77D}" srcOrd="0" destOrd="0" presId="urn:microsoft.com/office/officeart/2005/8/layout/chevron1"/>
    <dgm:cxn modelId="{493EED8D-5D13-4892-91B2-41678101A5A1}" type="presOf" srcId="{5FA01AF2-B986-44DD-9CF5-A8E9A6CD2491}" destId="{AA44C84A-8A47-456B-88FC-17D89B3BFEE1}" srcOrd="0" destOrd="0" presId="urn:microsoft.com/office/officeart/2005/8/layout/chevron1"/>
    <dgm:cxn modelId="{ECA7DEBB-E31F-430F-86C6-4C2D6A91162E}" srcId="{FE4F2442-FEF2-4CBA-B83A-6B3CF2E00094}" destId="{37B94891-5F95-4F1C-BE86-64A9C96C1C4D}" srcOrd="2" destOrd="0" parTransId="{766FD070-3EB7-4D5E-ACD5-A6914696E967}" sibTransId="{FCB7202B-A286-4B3A-9CD5-EE1E1935AE03}"/>
    <dgm:cxn modelId="{E4A546F8-E7AF-4B6F-AFF2-C1123904E6B7}" srcId="{FE4F2442-FEF2-4CBA-B83A-6B3CF2E00094}" destId="{D3890CB3-BC0C-4503-B42A-387F3669EB5D}" srcOrd="1" destOrd="0" parTransId="{173DD08E-ABDB-4EE7-923E-2CF611B88241}" sibTransId="{4924FE93-BCBB-452D-ABCF-2D30C9AB5C1B}"/>
    <dgm:cxn modelId="{7ADA2C1E-2AA5-4920-9CB3-BA91186ED222}" type="presParOf" srcId="{340F088D-F704-4770-88BF-D9AE3B02A6F6}" destId="{AA44C84A-8A47-456B-88FC-17D89B3BFEE1}" srcOrd="0" destOrd="0" presId="urn:microsoft.com/office/officeart/2005/8/layout/chevron1"/>
    <dgm:cxn modelId="{73FDADC0-8DDC-4120-A562-D8A54880E424}" type="presParOf" srcId="{340F088D-F704-4770-88BF-D9AE3B02A6F6}" destId="{849D5D5E-332D-41DB-A0DC-32731922B5C5}" srcOrd="1" destOrd="0" presId="urn:microsoft.com/office/officeart/2005/8/layout/chevron1"/>
    <dgm:cxn modelId="{8E2DB468-5F9E-47D1-8A27-FEEBBC445495}" type="presParOf" srcId="{340F088D-F704-4770-88BF-D9AE3B02A6F6}" destId="{D971E352-E5DD-48F3-BC78-3C5022C8F77D}" srcOrd="2" destOrd="0" presId="urn:microsoft.com/office/officeart/2005/8/layout/chevron1"/>
    <dgm:cxn modelId="{59FA9D76-3E61-4C23-A1C7-CC68DC77262B}" type="presParOf" srcId="{340F088D-F704-4770-88BF-D9AE3B02A6F6}" destId="{61A5217C-B16D-4A33-8836-2BC8BBD95892}" srcOrd="3" destOrd="0" presId="urn:microsoft.com/office/officeart/2005/8/layout/chevron1"/>
    <dgm:cxn modelId="{E1EFC42C-9F4F-4515-BFB4-10E84BB5381C}" type="presParOf" srcId="{340F088D-F704-4770-88BF-D9AE3B02A6F6}" destId="{F5E975EC-E2B6-48D7-A749-12D99711641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4F2442-FEF2-4CBA-B83A-6B3CF2E0009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FA01AF2-B986-44DD-9CF5-A8E9A6CD249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Педагог – организатор просматривает выполненное задание и делает отметку о его наличие</a:t>
          </a:r>
          <a:endParaRPr lang="ru-RU" b="1" dirty="0">
            <a:solidFill>
              <a:schemeClr val="tx1"/>
            </a:solidFill>
          </a:endParaRPr>
        </a:p>
      </dgm:t>
    </dgm:pt>
    <dgm:pt modelId="{D9EDAF01-35DC-46C1-8062-97D02E594646}" type="parTrans" cxnId="{A56DEDFC-43EA-4E95-8F35-38EBFAC19893}">
      <dgm:prSet/>
      <dgm:spPr/>
      <dgm:t>
        <a:bodyPr/>
        <a:lstStyle/>
        <a:p>
          <a:endParaRPr lang="ru-RU"/>
        </a:p>
      </dgm:t>
    </dgm:pt>
    <dgm:pt modelId="{632FCC0C-D110-4E6B-85C6-7F1F394871C7}" type="sibTrans" cxnId="{A56DEDFC-43EA-4E95-8F35-38EBFAC19893}">
      <dgm:prSet/>
      <dgm:spPr/>
      <dgm:t>
        <a:bodyPr/>
        <a:lstStyle/>
        <a:p>
          <a:endParaRPr lang="ru-RU"/>
        </a:p>
      </dgm:t>
    </dgm:pt>
    <dgm:pt modelId="{D3890CB3-BC0C-4503-B42A-387F3669EB5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На основании выполненных заданий формируется явка для </a:t>
          </a:r>
          <a:r>
            <a:rPr lang="ru-RU" b="1" smtClean="0">
              <a:solidFill>
                <a:schemeClr val="tx1"/>
              </a:solidFill>
            </a:rPr>
            <a:t>оформления ведомости</a:t>
          </a:r>
          <a:endParaRPr lang="ru-RU" b="1" dirty="0">
            <a:solidFill>
              <a:schemeClr val="tx1"/>
            </a:solidFill>
          </a:endParaRPr>
        </a:p>
      </dgm:t>
    </dgm:pt>
    <dgm:pt modelId="{173DD08E-ABDB-4EE7-923E-2CF611B88241}" type="parTrans" cxnId="{E4A546F8-E7AF-4B6F-AFF2-C1123904E6B7}">
      <dgm:prSet/>
      <dgm:spPr/>
      <dgm:t>
        <a:bodyPr/>
        <a:lstStyle/>
        <a:p>
          <a:endParaRPr lang="ru-RU"/>
        </a:p>
      </dgm:t>
    </dgm:pt>
    <dgm:pt modelId="{4924FE93-BCBB-452D-ABCF-2D30C9AB5C1B}" type="sibTrans" cxnId="{E4A546F8-E7AF-4B6F-AFF2-C1123904E6B7}">
      <dgm:prSet/>
      <dgm:spPr/>
      <dgm:t>
        <a:bodyPr/>
        <a:lstStyle/>
        <a:p>
          <a:endParaRPr lang="ru-RU"/>
        </a:p>
      </dgm:t>
    </dgm:pt>
    <dgm:pt modelId="{37B94891-5F95-4F1C-BE86-64A9C96C1C4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Работы оцениваются </a:t>
          </a:r>
          <a:r>
            <a:rPr lang="ru-RU" sz="1800" b="1" dirty="0" err="1" smtClean="0">
              <a:solidFill>
                <a:schemeClr val="tx1"/>
              </a:solidFill>
            </a:rPr>
            <a:t>комиссионно</a:t>
          </a:r>
          <a:r>
            <a:rPr lang="ru-RU" sz="1800" b="1" dirty="0" smtClean="0">
              <a:solidFill>
                <a:schemeClr val="tx1"/>
              </a:solidFill>
            </a:rPr>
            <a:t> на квалификационном экзамене.</a:t>
          </a:r>
          <a:endParaRPr lang="ru-RU" sz="1800" b="1" dirty="0">
            <a:solidFill>
              <a:schemeClr val="tx1"/>
            </a:solidFill>
          </a:endParaRPr>
        </a:p>
      </dgm:t>
    </dgm:pt>
    <dgm:pt modelId="{FCB7202B-A286-4B3A-9CD5-EE1E1935AE03}" type="sibTrans" cxnId="{ECA7DEBB-E31F-430F-86C6-4C2D6A91162E}">
      <dgm:prSet/>
      <dgm:spPr/>
      <dgm:t>
        <a:bodyPr/>
        <a:lstStyle/>
        <a:p>
          <a:endParaRPr lang="ru-RU"/>
        </a:p>
      </dgm:t>
    </dgm:pt>
    <dgm:pt modelId="{766FD070-3EB7-4D5E-ACD5-A6914696E967}" type="parTrans" cxnId="{ECA7DEBB-E31F-430F-86C6-4C2D6A91162E}">
      <dgm:prSet/>
      <dgm:spPr/>
      <dgm:t>
        <a:bodyPr/>
        <a:lstStyle/>
        <a:p>
          <a:endParaRPr lang="ru-RU"/>
        </a:p>
      </dgm:t>
    </dgm:pt>
    <dgm:pt modelId="{340F088D-F704-4770-88BF-D9AE3B02A6F6}" type="pres">
      <dgm:prSet presAssocID="{FE4F2442-FEF2-4CBA-B83A-6B3CF2E00094}" presName="Name0" presStyleCnt="0">
        <dgm:presLayoutVars>
          <dgm:dir/>
          <dgm:animLvl val="lvl"/>
          <dgm:resizeHandles val="exact"/>
        </dgm:presLayoutVars>
      </dgm:prSet>
      <dgm:spPr/>
    </dgm:pt>
    <dgm:pt modelId="{AA44C84A-8A47-456B-88FC-17D89B3BFEE1}" type="pres">
      <dgm:prSet presAssocID="{5FA01AF2-B986-44DD-9CF5-A8E9A6CD2491}" presName="parTxOnly" presStyleLbl="node1" presStyleIdx="0" presStyleCnt="3" custLinFactNeighborX="-821" custLinFactNeighborY="-26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D5D5E-332D-41DB-A0DC-32731922B5C5}" type="pres">
      <dgm:prSet presAssocID="{632FCC0C-D110-4E6B-85C6-7F1F394871C7}" presName="parTxOnlySpace" presStyleCnt="0"/>
      <dgm:spPr/>
    </dgm:pt>
    <dgm:pt modelId="{D971E352-E5DD-48F3-BC78-3C5022C8F77D}" type="pres">
      <dgm:prSet presAssocID="{D3890CB3-BC0C-4503-B42A-387F3669EB5D}" presName="parTxOnly" presStyleLbl="node1" presStyleIdx="1" presStyleCnt="3" custLinFactNeighborX="-5428" custLinFactNeighborY="20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A5217C-B16D-4A33-8836-2BC8BBD95892}" type="pres">
      <dgm:prSet presAssocID="{4924FE93-BCBB-452D-ABCF-2D30C9AB5C1B}" presName="parTxOnlySpace" presStyleCnt="0"/>
      <dgm:spPr/>
    </dgm:pt>
    <dgm:pt modelId="{F5E975EC-E2B6-48D7-A749-12D99711641B}" type="pres">
      <dgm:prSet presAssocID="{37B94891-5F95-4F1C-BE86-64A9C96C1C4D}" presName="parTxOnly" presStyleLbl="node1" presStyleIdx="2" presStyleCnt="3" custLinFactX="79574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5C1009-89C4-4C2B-8B24-D12982D0C68C}" type="presOf" srcId="{37B94891-5F95-4F1C-BE86-64A9C96C1C4D}" destId="{F5E975EC-E2B6-48D7-A749-12D99711641B}" srcOrd="0" destOrd="0" presId="urn:microsoft.com/office/officeart/2005/8/layout/chevron1"/>
    <dgm:cxn modelId="{4D5139E7-A30F-4F45-86E7-439515CD5A24}" type="presOf" srcId="{FE4F2442-FEF2-4CBA-B83A-6B3CF2E00094}" destId="{340F088D-F704-4770-88BF-D9AE3B02A6F6}" srcOrd="0" destOrd="0" presId="urn:microsoft.com/office/officeart/2005/8/layout/chevron1"/>
    <dgm:cxn modelId="{DA1004FF-F5A3-4AA3-942A-389B9740D9CE}" type="presOf" srcId="{D3890CB3-BC0C-4503-B42A-387F3669EB5D}" destId="{D971E352-E5DD-48F3-BC78-3C5022C8F77D}" srcOrd="0" destOrd="0" presId="urn:microsoft.com/office/officeart/2005/8/layout/chevron1"/>
    <dgm:cxn modelId="{A56DEDFC-43EA-4E95-8F35-38EBFAC19893}" srcId="{FE4F2442-FEF2-4CBA-B83A-6B3CF2E00094}" destId="{5FA01AF2-B986-44DD-9CF5-A8E9A6CD2491}" srcOrd="0" destOrd="0" parTransId="{D9EDAF01-35DC-46C1-8062-97D02E594646}" sibTransId="{632FCC0C-D110-4E6B-85C6-7F1F394871C7}"/>
    <dgm:cxn modelId="{A72F6E59-F1B9-4108-997E-9B38482D36A6}" type="presOf" srcId="{5FA01AF2-B986-44DD-9CF5-A8E9A6CD2491}" destId="{AA44C84A-8A47-456B-88FC-17D89B3BFEE1}" srcOrd="0" destOrd="0" presId="urn:microsoft.com/office/officeart/2005/8/layout/chevron1"/>
    <dgm:cxn modelId="{ECA7DEBB-E31F-430F-86C6-4C2D6A91162E}" srcId="{FE4F2442-FEF2-4CBA-B83A-6B3CF2E00094}" destId="{37B94891-5F95-4F1C-BE86-64A9C96C1C4D}" srcOrd="2" destOrd="0" parTransId="{766FD070-3EB7-4D5E-ACD5-A6914696E967}" sibTransId="{FCB7202B-A286-4B3A-9CD5-EE1E1935AE03}"/>
    <dgm:cxn modelId="{E4A546F8-E7AF-4B6F-AFF2-C1123904E6B7}" srcId="{FE4F2442-FEF2-4CBA-B83A-6B3CF2E00094}" destId="{D3890CB3-BC0C-4503-B42A-387F3669EB5D}" srcOrd="1" destOrd="0" parTransId="{173DD08E-ABDB-4EE7-923E-2CF611B88241}" sibTransId="{4924FE93-BCBB-452D-ABCF-2D30C9AB5C1B}"/>
    <dgm:cxn modelId="{339C4E6A-A6BB-467F-A4FA-B9433BE2EF15}" type="presParOf" srcId="{340F088D-F704-4770-88BF-D9AE3B02A6F6}" destId="{AA44C84A-8A47-456B-88FC-17D89B3BFEE1}" srcOrd="0" destOrd="0" presId="urn:microsoft.com/office/officeart/2005/8/layout/chevron1"/>
    <dgm:cxn modelId="{78ACC494-EE36-4321-8C0F-97FE56300C1A}" type="presParOf" srcId="{340F088D-F704-4770-88BF-D9AE3B02A6F6}" destId="{849D5D5E-332D-41DB-A0DC-32731922B5C5}" srcOrd="1" destOrd="0" presId="urn:microsoft.com/office/officeart/2005/8/layout/chevron1"/>
    <dgm:cxn modelId="{DA1CA05B-CE6B-4C56-B62F-DDC84642ACE1}" type="presParOf" srcId="{340F088D-F704-4770-88BF-D9AE3B02A6F6}" destId="{D971E352-E5DD-48F3-BC78-3C5022C8F77D}" srcOrd="2" destOrd="0" presId="urn:microsoft.com/office/officeart/2005/8/layout/chevron1"/>
    <dgm:cxn modelId="{DD2BC7A3-19F0-48DE-9D7F-0AE0EE0E9B03}" type="presParOf" srcId="{340F088D-F704-4770-88BF-D9AE3B02A6F6}" destId="{61A5217C-B16D-4A33-8836-2BC8BBD95892}" srcOrd="3" destOrd="0" presId="urn:microsoft.com/office/officeart/2005/8/layout/chevron1"/>
    <dgm:cxn modelId="{8AFF2228-585E-4D5F-B0D4-8F3F5288559D}" type="presParOf" srcId="{340F088D-F704-4770-88BF-D9AE3B02A6F6}" destId="{F5E975EC-E2B6-48D7-A749-12D99711641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4C84A-8A47-456B-88FC-17D89B3BFEE1}">
      <dsp:nvSpPr>
        <dsp:cNvPr id="0" name=""/>
        <dsp:cNvSpPr/>
      </dsp:nvSpPr>
      <dsp:spPr>
        <a:xfrm>
          <a:off x="0" y="113419"/>
          <a:ext cx="3409164" cy="13636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Куратор создает группу в мессенджере</a:t>
          </a:r>
          <a:r>
            <a:rPr lang="en-US" sz="1400" b="1" kern="1200" dirty="0" smtClean="0">
              <a:solidFill>
                <a:schemeClr val="tx1"/>
              </a:solidFill>
            </a:rPr>
            <a:t> </a:t>
          </a:r>
          <a:r>
            <a:rPr lang="ru-RU" sz="1400" b="1" kern="1200" dirty="0" smtClean="0">
              <a:solidFill>
                <a:schemeClr val="tx1"/>
              </a:solidFill>
            </a:rPr>
            <a:t>и </a:t>
          </a:r>
          <a:r>
            <a:rPr lang="en-US" sz="1400" b="1" kern="1200" dirty="0" smtClean="0">
              <a:solidFill>
                <a:schemeClr val="tx1"/>
              </a:solidFill>
            </a:rPr>
            <a:t>email </a:t>
          </a:r>
          <a:r>
            <a:rPr lang="ru-RU" sz="1400" b="1" kern="1200" dirty="0" smtClean="0">
              <a:solidFill>
                <a:schemeClr val="tx1"/>
              </a:solidFill>
            </a:rPr>
            <a:t>с названием группы На </a:t>
          </a:r>
          <a:r>
            <a:rPr lang="en-US" sz="1400" b="1" kern="1200" dirty="0" smtClean="0">
              <a:solidFill>
                <a:schemeClr val="tx1"/>
              </a:solidFill>
            </a:rPr>
            <a:t>e</a:t>
          </a:r>
          <a:r>
            <a:rPr lang="ru-RU" sz="1400" b="1" kern="1200" dirty="0" smtClean="0">
              <a:solidFill>
                <a:schemeClr val="tx1"/>
              </a:solidFill>
            </a:rPr>
            <a:t>-</a:t>
          </a:r>
          <a:r>
            <a:rPr lang="en-US" sz="1400" b="1" kern="1200" dirty="0" smtClean="0">
              <a:solidFill>
                <a:schemeClr val="tx1"/>
              </a:solidFill>
            </a:rPr>
            <a:t>mail </a:t>
          </a:r>
          <a:r>
            <a:rPr lang="ru-RU" sz="1400" b="1" kern="1200" dirty="0" smtClean="0">
              <a:solidFill>
                <a:schemeClr val="tx1"/>
              </a:solidFill>
            </a:rPr>
            <a:t>устанавливается </a:t>
          </a:r>
          <a:r>
            <a:rPr lang="ru-RU" sz="1400" b="1" kern="1200" dirty="0" err="1" smtClean="0">
              <a:solidFill>
                <a:schemeClr val="tx1"/>
              </a:solidFill>
            </a:rPr>
            <a:t>пофамильный</a:t>
          </a:r>
          <a:r>
            <a:rPr lang="ru-RU" sz="1400" b="1" kern="1200" dirty="0" smtClean="0">
              <a:solidFill>
                <a:schemeClr val="tx1"/>
              </a:solidFill>
            </a:rPr>
            <a:t> фильтр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681833" y="113419"/>
        <a:ext cx="2045499" cy="1363665"/>
      </dsp:txXfrm>
    </dsp:sp>
    <dsp:sp modelId="{D971E352-E5DD-48F3-BC78-3C5022C8F77D}">
      <dsp:nvSpPr>
        <dsp:cNvPr id="0" name=""/>
        <dsp:cNvSpPr/>
      </dsp:nvSpPr>
      <dsp:spPr>
        <a:xfrm>
          <a:off x="2986141" y="128883"/>
          <a:ext cx="3409164" cy="13636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В чате публикуются производственные задания и образцы заполнения документов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3667974" y="128883"/>
        <a:ext cx="2045499" cy="1363665"/>
      </dsp:txXfrm>
    </dsp:sp>
    <dsp:sp modelId="{F5E975EC-E2B6-48D7-A749-12D99711641B}">
      <dsp:nvSpPr>
        <dsp:cNvPr id="0" name=""/>
        <dsp:cNvSpPr/>
      </dsp:nvSpPr>
      <dsp:spPr>
        <a:xfrm>
          <a:off x="6142093" y="161515"/>
          <a:ext cx="3409164" cy="13636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Ежедневно студент выполняет задание из плана соответствующее дате и отправляет на </a:t>
          </a:r>
          <a:r>
            <a:rPr lang="en-US" sz="1400" b="1" kern="1200" dirty="0" smtClean="0">
              <a:solidFill>
                <a:schemeClr val="tx1"/>
              </a:solidFill>
            </a:rPr>
            <a:t>email </a:t>
          </a:r>
          <a:r>
            <a:rPr lang="ru-RU" sz="1400" b="1" kern="1200" dirty="0" smtClean="0">
              <a:solidFill>
                <a:schemeClr val="tx1"/>
              </a:solidFill>
            </a:rPr>
            <a:t>группы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6823926" y="161515"/>
        <a:ext cx="2045499" cy="1363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4C84A-8A47-456B-88FC-17D89B3BFEE1}">
      <dsp:nvSpPr>
        <dsp:cNvPr id="0" name=""/>
        <dsp:cNvSpPr/>
      </dsp:nvSpPr>
      <dsp:spPr>
        <a:xfrm>
          <a:off x="0" y="195282"/>
          <a:ext cx="3158852" cy="1263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Педагог – организатор просматривает выполненное задание и делает отметку о его наличие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631770" y="195282"/>
        <a:ext cx="1895312" cy="1263540"/>
      </dsp:txXfrm>
    </dsp:sp>
    <dsp:sp modelId="{D971E352-E5DD-48F3-BC78-3C5022C8F77D}">
      <dsp:nvSpPr>
        <dsp:cNvPr id="0" name=""/>
        <dsp:cNvSpPr/>
      </dsp:nvSpPr>
      <dsp:spPr>
        <a:xfrm>
          <a:off x="2828413" y="254036"/>
          <a:ext cx="3158852" cy="1263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</a:rPr>
            <a:t>На основании выполненных заданий формируется явка для </a:t>
          </a:r>
          <a:r>
            <a:rPr lang="ru-RU" sz="1300" b="1" kern="1200" smtClean="0">
              <a:solidFill>
                <a:schemeClr val="tx1"/>
              </a:solidFill>
            </a:rPr>
            <a:t>оформления ведомости</a:t>
          </a:r>
          <a:endParaRPr lang="ru-RU" sz="1300" b="1" kern="1200" dirty="0">
            <a:solidFill>
              <a:schemeClr val="tx1"/>
            </a:solidFill>
          </a:endParaRPr>
        </a:p>
      </dsp:txBody>
      <dsp:txXfrm>
        <a:off x="3460183" y="254036"/>
        <a:ext cx="1895312" cy="1263540"/>
      </dsp:txXfrm>
    </dsp:sp>
    <dsp:sp modelId="{F5E975EC-E2B6-48D7-A749-12D99711641B}">
      <dsp:nvSpPr>
        <dsp:cNvPr id="0" name=""/>
        <dsp:cNvSpPr/>
      </dsp:nvSpPr>
      <dsp:spPr>
        <a:xfrm>
          <a:off x="5691119" y="228311"/>
          <a:ext cx="3158852" cy="12635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Работы оцениваются </a:t>
          </a:r>
          <a:r>
            <a:rPr lang="ru-RU" sz="1800" b="1" kern="1200" dirty="0" err="1" smtClean="0">
              <a:solidFill>
                <a:schemeClr val="tx1"/>
              </a:solidFill>
            </a:rPr>
            <a:t>комиссионно</a:t>
          </a:r>
          <a:r>
            <a:rPr lang="ru-RU" sz="1800" b="1" kern="1200" dirty="0" smtClean="0">
              <a:solidFill>
                <a:schemeClr val="tx1"/>
              </a:solidFill>
            </a:rPr>
            <a:t> на квалификационном экзамене.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322889" y="228311"/>
        <a:ext cx="1895312" cy="1263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815" y="0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426F21D2-E23A-004A-B8D1-26EA639D5350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4" y="4776930"/>
            <a:ext cx="5437827" cy="3908682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598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815" y="9429598"/>
            <a:ext cx="2945293" cy="497040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ACE7C4D8-D8E3-8B4F-9D61-A3C88BC9A5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7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C4D8-D8E3-8B4F-9D61-A3C88BC9A50A}" type="slidenum">
              <a:rPr lang="ru-RU" smtClean="0"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53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7C4D8-D8E3-8B4F-9D61-A3C88BC9A50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0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69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02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622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31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732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255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17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51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25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97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10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14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1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33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96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C78F9-5F67-4CB2-8EE9-5E7D6D12EB5C}" type="datetimeFigureOut">
              <a:rPr lang="ru-RU" smtClean="0"/>
              <a:pPr/>
              <a:t>14.03.2022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B0B7B6-909C-4269-89F9-0326688F66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3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po-54@edu.mos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s://ks54.mskobr.ru/umo/novosti_fumo" TargetMode="External"/><Relationship Id="rId4" Type="http://schemas.openxmlformats.org/officeDocument/2006/relationships/hyperlink" Target="mailto:mikv@list.r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hyperlink" Target="https://resh.edu.ru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hyperlink" Target="https://school.mos.ru/" TargetMode="Externa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hyperlink" Target="https://digital.prosv.ru/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https://www.spo.mosmetod.ru/effective-pla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>
            <a:spLocks noGrp="1"/>
          </p:cNvSpPr>
          <p:nvPr>
            <p:ph type="ctrTitle"/>
          </p:nvPr>
        </p:nvSpPr>
        <p:spPr>
          <a:xfrm>
            <a:off x="3656856" y="2564904"/>
            <a:ext cx="5756935" cy="1584176"/>
          </a:xfrm>
        </p:spPr>
        <p:txBody>
          <a:bodyPr anchor="t" anchorCtr="0">
            <a:normAutofit/>
          </a:bodyPr>
          <a:lstStyle/>
          <a:p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8624" y="2636912"/>
            <a:ext cx="6470243" cy="117475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+mj-lt"/>
              </a:rPr>
              <a:t>Опыт интенсификации освоения образовательных программ</a:t>
            </a:r>
            <a:endParaRPr lang="ru-RU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D182C0-D8E7-4386-ABDA-3E3C23D37AC4}"/>
              </a:ext>
            </a:extLst>
          </p:cNvPr>
          <p:cNvSpPr txBox="1"/>
          <p:nvPr/>
        </p:nvSpPr>
        <p:spPr>
          <a:xfrm>
            <a:off x="920552" y="4050322"/>
            <a:ext cx="81369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Микерова В.Н., </a:t>
            </a:r>
          </a:p>
          <a:p>
            <a:pPr algn="r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заведующая кафедрой УМО ГБПОУ КС №54, </a:t>
            </a:r>
          </a:p>
          <a:p>
            <a:pPr algn="r"/>
            <a:r>
              <a:rPr lang="ru-RU" sz="1400" i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секретарь ФУМО СПО 11.00.00 Электроника, радиотехника и системы связи</a:t>
            </a:r>
            <a:endParaRPr lang="en-US" sz="14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364557"/>
              </p:ext>
            </p:extLst>
          </p:nvPr>
        </p:nvGraphicFramePr>
        <p:xfrm>
          <a:off x="488504" y="1340768"/>
          <a:ext cx="6840760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299"/>
                <a:gridCol w="4929461"/>
              </a:tblGrid>
              <a:tr h="37459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Основа разработки проекта ФГОС СПО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78007">
                <a:tc rowSpan="3">
                  <a:txBody>
                    <a:bodyPr/>
                    <a:lstStyle/>
                    <a:p>
                      <a:r>
                        <a:rPr lang="ru-RU" sz="1600" dirty="0" smtClean="0"/>
                        <a:t>11.02.ХХ </a:t>
                      </a:r>
                    </a:p>
                    <a:p>
                      <a:r>
                        <a:rPr lang="ru-RU" sz="1600" dirty="0" smtClean="0"/>
                        <a:t>Квантовые коммуникации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Проект ПС «Специалист по монтажу и технической эксплуатации квантовых сетей»</a:t>
                      </a:r>
                    </a:p>
                    <a:p>
                      <a:endParaRPr lang="ru-RU" sz="1600" dirty="0" smtClean="0"/>
                    </a:p>
                  </a:txBody>
                  <a:tcPr/>
                </a:tc>
              </a:tr>
              <a:tr h="5474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Проект ПС «Специалист по квантовым коммуникациям»</a:t>
                      </a:r>
                    </a:p>
                  </a:txBody>
                  <a:tcPr/>
                </a:tc>
              </a:tr>
              <a:tr h="1181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06.020 ПС «Кабельщик-спайщик», </a:t>
                      </a:r>
                      <a:r>
                        <a:rPr lang="ru-RU" sz="1200" dirty="0" smtClean="0"/>
                        <a:t>утвержден приказом Министерства труда и социальной защиты Российской Федерации от 16 декабря 2020 №909н (зарегистрирован Министерством юстиции Российской Федерации 27 января 2021 года, регистрационный N 62247)</a:t>
                      </a:r>
                      <a:endParaRPr lang="ru-RU" sz="1600" dirty="0" smtClean="0"/>
                    </a:p>
                    <a:p>
                      <a:endParaRPr lang="ru-RU" sz="1200" dirty="0" smtClean="0"/>
                    </a:p>
                  </a:txBody>
                  <a:tcPr/>
                </a:tc>
              </a:tr>
              <a:tr h="77800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Срок обучения</a:t>
                      </a:r>
                    </a:p>
                    <a:p>
                      <a:pPr algn="ctr"/>
                      <a:r>
                        <a:rPr lang="ru-RU" sz="1600" b="1" u="sng" dirty="0" smtClean="0">
                          <a:solidFill>
                            <a:srgbClr val="C00000"/>
                          </a:solidFill>
                        </a:rPr>
                        <a:t>1 год 10 мес. на базе среднего общего образования</a:t>
                      </a:r>
                    </a:p>
                    <a:p>
                      <a:pPr algn="ctr"/>
                      <a:r>
                        <a:rPr lang="ru-RU" sz="1600" b="1" u="sng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ru-RU" sz="1600" b="1" u="sng" baseline="0" dirty="0" smtClean="0">
                          <a:solidFill>
                            <a:srgbClr val="C00000"/>
                          </a:solidFill>
                        </a:rPr>
                        <a:t> года 10 мес. на базе основного общего образования</a:t>
                      </a:r>
                      <a:endParaRPr lang="ru-RU" sz="1600" b="1" u="sng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 smtClean="0"/>
                    </a:p>
                  </a:txBody>
                  <a:tcPr/>
                </a:tc>
              </a:tr>
              <a:tr h="77800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Квалификация – </a:t>
                      </a:r>
                    </a:p>
                    <a:p>
                      <a:pPr algn="ctr"/>
                      <a:r>
                        <a:rPr lang="ru-RU" sz="1600" b="1" dirty="0" smtClean="0"/>
                        <a:t>специалист по монтажу и эксплуатации квантовых коммуникаций</a:t>
                      </a:r>
                    </a:p>
                    <a:p>
                      <a:pPr algn="ctr"/>
                      <a:endParaRPr lang="ru-RU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748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Соотношение обязательной и вариативной части ФГОС:</a:t>
                      </a:r>
                    </a:p>
                    <a:p>
                      <a:pPr algn="ctr"/>
                      <a:r>
                        <a:rPr lang="ru-RU" sz="1600" b="0" dirty="0" smtClean="0"/>
                        <a:t>не более 70%, не менее 30%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F5BEF55-BBA2-4CF7-A1A2-A4D88313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04" y="476672"/>
            <a:ext cx="6876690" cy="792088"/>
          </a:xfrm>
        </p:spPr>
        <p:txBody>
          <a:bodyPr/>
          <a:lstStyle/>
          <a:p>
            <a:r>
              <a:rPr lang="ru-RU" b="1" dirty="0" smtClean="0"/>
              <a:t>Новые ФГОС СПО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1495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1"/>
          <p:cNvSpPr>
            <a:spLocks noGrp="1"/>
          </p:cNvSpPr>
          <p:nvPr>
            <p:ph type="ctrTitle"/>
          </p:nvPr>
        </p:nvSpPr>
        <p:spPr>
          <a:xfrm>
            <a:off x="3656856" y="2564904"/>
            <a:ext cx="5756935" cy="1584176"/>
          </a:xfrm>
        </p:spPr>
        <p:txBody>
          <a:bodyPr anchor="t" anchorCtr="0">
            <a:normAutofit/>
          </a:bodyPr>
          <a:lstStyle/>
          <a:p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chemeClr val="tx2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252B1F6-2158-4E60-9219-5A355029727C}"/>
              </a:ext>
            </a:extLst>
          </p:cNvPr>
          <p:cNvSpPr/>
          <p:nvPr/>
        </p:nvSpPr>
        <p:spPr>
          <a:xfrm>
            <a:off x="3369058" y="3285164"/>
            <a:ext cx="47525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Montserrat SemiBold" pitchFamily="2" charset="0"/>
              </a:rPr>
              <a:t>Контакты ФУМО:</a:t>
            </a:r>
          </a:p>
          <a:p>
            <a:pPr algn="r"/>
            <a:r>
              <a:rPr lang="ru-RU" sz="2000" dirty="0" smtClean="0">
                <a:latin typeface="Montserrat SemiBold" pitchFamily="2" charset="0"/>
              </a:rPr>
              <a:t>Микерова Виктория Николаевна</a:t>
            </a:r>
            <a:r>
              <a:rPr lang="ru-RU" sz="2000" dirty="0">
                <a:latin typeface="Montserrat SemiBold" pitchFamily="2" charset="0"/>
              </a:rPr>
              <a:t/>
            </a:r>
            <a:br>
              <a:rPr lang="ru-RU" sz="2000" dirty="0">
                <a:latin typeface="Montserrat SemiBold" pitchFamily="2" charset="0"/>
              </a:rPr>
            </a:br>
            <a:r>
              <a:rPr lang="ru-RU" sz="2000" dirty="0" smtClean="0">
                <a:latin typeface="Montserrat SemiBold" pitchFamily="2" charset="0"/>
              </a:rPr>
              <a:t>тел. </a:t>
            </a:r>
            <a:r>
              <a:rPr lang="ru-RU" sz="2000" dirty="0">
                <a:latin typeface="Montserrat SemiBold" pitchFamily="2" charset="0"/>
              </a:rPr>
              <a:t>раб.:+7 (495) 134-12-34</a:t>
            </a:r>
            <a:endParaRPr lang="ru-RU" sz="2000" dirty="0" smtClean="0">
              <a:latin typeface="Montserrat SemiBold" pitchFamily="2" charset="0"/>
            </a:endParaRPr>
          </a:p>
          <a:p>
            <a:pPr algn="r"/>
            <a:r>
              <a:rPr lang="ru-RU" sz="2000" dirty="0" smtClean="0">
                <a:latin typeface="Montserrat SemiBold" pitchFamily="2" charset="0"/>
              </a:rPr>
              <a:t>тел.: 8-916-733-81-24</a:t>
            </a:r>
            <a:endParaRPr lang="en-US" sz="2000" dirty="0" smtClean="0">
              <a:latin typeface="Montserrat SemiBold" pitchFamily="2" charset="0"/>
            </a:endParaRPr>
          </a:p>
          <a:p>
            <a:pPr algn="r"/>
            <a:r>
              <a:rPr lang="en-US" sz="2000" dirty="0">
                <a:latin typeface="Montserrat SemiBold" pitchFamily="2" charset="0"/>
              </a:rPr>
              <a:t>E-mail: </a:t>
            </a:r>
            <a:endParaRPr lang="ru-RU" sz="2000" dirty="0" smtClean="0">
              <a:latin typeface="Montserrat SemiBold" pitchFamily="2" charset="0"/>
            </a:endParaRPr>
          </a:p>
          <a:p>
            <a:pPr algn="r"/>
            <a:r>
              <a:rPr lang="en-US" sz="2000" dirty="0" smtClean="0">
                <a:latin typeface="Montserrat SemiBold" pitchFamily="2" charset="0"/>
                <a:hlinkClick r:id="rId3"/>
              </a:rPr>
              <a:t>spo-54@edu.mos.ru</a:t>
            </a:r>
            <a:r>
              <a:rPr lang="ru-RU" sz="2000" dirty="0" smtClean="0">
                <a:latin typeface="Montserrat SemiBold" pitchFamily="2" charset="0"/>
              </a:rPr>
              <a:t>,</a:t>
            </a:r>
          </a:p>
          <a:p>
            <a:pPr algn="r"/>
            <a:r>
              <a:rPr lang="en-US" sz="2000" dirty="0" smtClean="0">
                <a:latin typeface="Montserrat SemiBold" pitchFamily="2" charset="0"/>
                <a:hlinkClick r:id="rId4"/>
              </a:rPr>
              <a:t>mikv@list.ru</a:t>
            </a:r>
            <a:r>
              <a:rPr lang="en-US" sz="2000" dirty="0" smtClean="0">
                <a:latin typeface="Montserrat SemiBold" pitchFamily="2" charset="0"/>
              </a:rPr>
              <a:t>   </a:t>
            </a:r>
            <a:endParaRPr lang="ru-RU" sz="2000" dirty="0" smtClean="0">
              <a:latin typeface="Montserrat SemiBold" pitchFamily="2" charset="0"/>
            </a:endParaRPr>
          </a:p>
          <a:p>
            <a:pPr algn="r"/>
            <a:r>
              <a:rPr lang="ru-RU" sz="2000" b="1" dirty="0" smtClean="0">
                <a:latin typeface="Montserrat SemiBold" pitchFamily="2" charset="0"/>
              </a:rPr>
              <a:t>Сайт: </a:t>
            </a:r>
            <a:r>
              <a:rPr lang="en-US" sz="2000" b="1" dirty="0">
                <a:latin typeface="Montserrat SemiBold" pitchFamily="2" charset="0"/>
                <a:hlinkClick r:id="rId5"/>
              </a:rPr>
              <a:t>https://</a:t>
            </a:r>
            <a:r>
              <a:rPr lang="en-US" sz="2000" b="1" dirty="0" smtClean="0">
                <a:latin typeface="Montserrat SemiBold" pitchFamily="2" charset="0"/>
                <a:hlinkClick r:id="rId5"/>
              </a:rPr>
              <a:t>ks54.mskobr.ru/umo/novosti_fumo</a:t>
            </a:r>
            <a:r>
              <a:rPr lang="ru-RU" sz="2000" b="1" dirty="0" smtClean="0">
                <a:latin typeface="Montserrat SemiBold" pitchFamily="2" charset="0"/>
              </a:rPr>
              <a:t> </a:t>
            </a:r>
            <a:endParaRPr lang="ru-RU" sz="2000" b="1" dirty="0">
              <a:latin typeface="Montserrat SemiBold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72" y="1321647"/>
            <a:ext cx="61209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28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366" y="2985309"/>
            <a:ext cx="5544616" cy="8862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ЦОС –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цифровая образовательная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среда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0474" y="250204"/>
            <a:ext cx="3960440" cy="2553067"/>
          </a:xfrm>
          <a:prstGeom prst="roundRect">
            <a:avLst/>
          </a:prstGeom>
          <a:solidFill>
            <a:srgbClr val="A7EA52">
              <a:lumMod val="40000"/>
              <a:lumOff val="60000"/>
            </a:srgb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Ресурсы организационного назначения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Городские и общие: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«Облачные кадры»,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«Облачная бухгалтерия»,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Электронная почта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МосЭДО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Правительства Москвы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Система ЕКИС ДОГМ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Сервис вебинаров и веб конференции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Скайп – система </a:t>
            </a:r>
            <a:r>
              <a:rPr kumimoji="0" lang="ru-RU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интернет-телефонии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Discord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12673" y="247413"/>
            <a:ext cx="3764232" cy="2555858"/>
          </a:xfrm>
          <a:prstGeom prst="roundRect">
            <a:avLst/>
          </a:prstGeom>
          <a:solidFill>
            <a:srgbClr val="A7EA52">
              <a:lumMod val="40000"/>
              <a:lumOff val="60000"/>
            </a:srgb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ru-RU" sz="1300" b="1" kern="0" dirty="0">
                <a:solidFill>
                  <a:prstClr val="black"/>
                </a:solidFill>
              </a:rPr>
              <a:t>Ресурсы организационного назначения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Колледжные: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Автоматизированная информационная система колледжа (АИС «Колледж»):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внутренний </a:t>
            </a:r>
            <a:r>
              <a:rPr kumimoji="0" lang="ru-RU" sz="120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разноуровневый</a:t>
            </a: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электронный документооборот,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доступ к базам данным по сотрудникам, студентам и абитуриентам,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доступ к методическим ресурсам колледжа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93360" y="980728"/>
            <a:ext cx="1640632" cy="50405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С Колледж </a:t>
            </a:r>
            <a:r>
              <a:rPr lang="ru-RU" sz="1600" b="1" dirty="0" err="1" smtClean="0">
                <a:solidFill>
                  <a:schemeClr val="bg1"/>
                </a:solidFill>
              </a:rPr>
              <a:t>Проф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8602" y="4412166"/>
            <a:ext cx="3960440" cy="1080120"/>
          </a:xfrm>
          <a:prstGeom prst="roundRect">
            <a:avLst/>
          </a:prstGeom>
          <a:solidFill>
            <a:srgbClr val="A7EA52">
              <a:lumMod val="40000"/>
              <a:lumOff val="60000"/>
            </a:srgbClr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ru-RU" sz="1300" b="1" kern="0" dirty="0">
                <a:solidFill>
                  <a:prstClr val="black"/>
                </a:solidFill>
              </a:rPr>
              <a:t>Ресурсы </a:t>
            </a:r>
            <a:r>
              <a:rPr lang="ru-RU" sz="1300" b="1" kern="0" dirty="0" smtClean="0">
                <a:solidFill>
                  <a:prstClr val="black"/>
                </a:solidFill>
              </a:rPr>
              <a:t>образовательного назначения (применяемые в КС №54)</a:t>
            </a:r>
            <a:endParaRPr lang="ru-RU" sz="1300" b="1" kern="0" dirty="0">
              <a:solidFill>
                <a:prstClr val="black"/>
              </a:solidFill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400" b="1" kern="0" dirty="0" smtClean="0">
                <a:solidFill>
                  <a:prstClr val="black"/>
                </a:solidFill>
                <a:latin typeface="Trebuchet MS"/>
              </a:rPr>
              <a:t>C</a:t>
            </a:r>
            <a:r>
              <a:rPr lang="ru-RU" sz="1400" b="1" kern="0" dirty="0" smtClean="0">
                <a:solidFill>
                  <a:prstClr val="black"/>
                </a:solidFill>
                <a:latin typeface="Trebuchet MS"/>
              </a:rPr>
              <a:t>ДО</a:t>
            </a:r>
            <a:r>
              <a:rPr lang="en-US" sz="1400" b="1" kern="0" dirty="0" smtClean="0">
                <a:solidFill>
                  <a:prstClr val="black"/>
                </a:solidFill>
                <a:latin typeface="Trebuchet MS"/>
              </a:rPr>
              <a:t> Moodle</a:t>
            </a:r>
            <a:endParaRPr lang="ru-RU" sz="1400" b="1" kern="0" dirty="0" smtClean="0">
              <a:solidFill>
                <a:prstClr val="black"/>
              </a:solidFill>
              <a:latin typeface="Trebuchet M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b="1" kern="0" dirty="0" smtClean="0">
                <a:solidFill>
                  <a:prstClr val="black"/>
                </a:solidFill>
                <a:latin typeface="Trebuchet MS"/>
                <a:hlinkClick r:id="rId2"/>
              </a:rPr>
              <a:t>МЭШ</a:t>
            </a:r>
            <a:endParaRPr lang="ru-RU" sz="1400" b="1" kern="0" dirty="0" smtClean="0">
              <a:solidFill>
                <a:prstClr val="black"/>
              </a:solidFill>
              <a:latin typeface="Trebuchet M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b="1" kern="0" dirty="0" smtClean="0">
                <a:solidFill>
                  <a:prstClr val="black"/>
                </a:solidFill>
                <a:latin typeface="Trebuchet MS"/>
                <a:hlinkClick r:id="rId3"/>
              </a:rPr>
              <a:t>РЭШ</a:t>
            </a:r>
            <a:endParaRPr lang="en-US" sz="1400" b="1" kern="0" dirty="0" smtClean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1" y="5626244"/>
            <a:ext cx="1090226" cy="4065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C0D33C0-16D9-4261-A57A-4C9F608C61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1" y="5970555"/>
            <a:ext cx="1309995" cy="873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752" y="5589240"/>
            <a:ext cx="1292867" cy="4805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193" y="6113044"/>
            <a:ext cx="1227426" cy="646169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23" y="4493233"/>
            <a:ext cx="2557502" cy="831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32" y="5351677"/>
            <a:ext cx="2522122" cy="619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95" y="4822332"/>
            <a:ext cx="2654883" cy="1486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583052" y="6197697"/>
            <a:ext cx="2793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https://digital.prosv.ru</a:t>
            </a:r>
            <a:r>
              <a:rPr lang="en-US" dirty="0" smtClean="0">
                <a:hlinkClick r:id="rId11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767" y="5650755"/>
            <a:ext cx="976220" cy="7809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497" y="2806270"/>
            <a:ext cx="1610866" cy="60500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87418" y="2848752"/>
            <a:ext cx="1027355" cy="48652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602" y="3456781"/>
            <a:ext cx="694760" cy="69476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3459" y="3446393"/>
            <a:ext cx="672544" cy="6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7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64" y="187196"/>
            <a:ext cx="7704856" cy="93738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Проект г. Москвы – «Эффективный учебный план»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4487" y="1128886"/>
            <a:ext cx="6876690" cy="476322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www.spo.mosmetod.ru/effective-plan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75" y="1605208"/>
            <a:ext cx="9906000" cy="2327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76" y="3911828"/>
            <a:ext cx="9922775" cy="30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5BEF55-BBA2-4CF7-A1A2-A4D88313C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Работа в СДО </a:t>
            </a:r>
            <a:r>
              <a:rPr lang="en-US" b="1" dirty="0" smtClean="0"/>
              <a:t>Moodle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4D79BB-F538-4E32-A5E0-F80BE81486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8C6DBCD-A9C8-43A4-AC6B-BDBA24553C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030D35-1CF2-410B-8C3C-3A2311ADC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0" y="2140401"/>
            <a:ext cx="3999031" cy="384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BE5D4C-8F01-4AEA-8DDE-AD1D3F2C1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09" y="1782313"/>
            <a:ext cx="6120102" cy="316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3963C5D-1112-4C0B-B92F-2D99E92DA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93" y="2971000"/>
            <a:ext cx="4128568" cy="306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4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odle-1-1">
            <a:hlinkClick r:id="" action="ppaction://media"/>
            <a:extLst>
              <a:ext uri="{FF2B5EF4-FFF2-40B4-BE49-F238E27FC236}">
                <a16:creationId xmlns:a16="http://schemas.microsoft.com/office/drawing/2014/main" xmlns="" id="{7D1D44FB-3266-4954-B8AE-F5656777EE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5BEF55-BBA2-4CF7-A1A2-A4D88313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80" y="671039"/>
            <a:ext cx="3022697" cy="1278466"/>
          </a:xfrm>
        </p:spPr>
        <p:txBody>
          <a:bodyPr>
            <a:noAutofit/>
          </a:bodyPr>
          <a:lstStyle/>
          <a:p>
            <a:r>
              <a:rPr lang="ru-RU" sz="2800" b="1" dirty="0"/>
              <a:t>Работа на удаленных стендах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B1BBFA16-95DB-476C-82C9-8158209A2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704" y="1556792"/>
            <a:ext cx="5719663" cy="5078251"/>
          </a:xfrm>
        </p:spPr>
      </p:pic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D56DB161-509B-4FE4-9241-3B2A57C49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2481" y="2097959"/>
            <a:ext cx="2448272" cy="2584449"/>
          </a:xfrm>
        </p:spPr>
        <p:txBody>
          <a:bodyPr>
            <a:normAutofit/>
          </a:bodyPr>
          <a:lstStyle/>
          <a:p>
            <a:r>
              <a:rPr lang="ru-RU" dirty="0"/>
              <a:t>На примере работы с несколькими виртуальными машинами при подключении через </a:t>
            </a:r>
            <a:r>
              <a:rPr lang="en-US" dirty="0"/>
              <a:t>RDP </a:t>
            </a:r>
            <a:r>
              <a:rPr lang="ru-RU" dirty="0"/>
              <a:t>или иные сервисы</a:t>
            </a:r>
          </a:p>
        </p:txBody>
      </p:sp>
    </p:spTree>
    <p:extLst>
      <p:ext uri="{BB962C8B-B14F-4D97-AF65-F5344CB8AC3E}">
        <p14:creationId xmlns:p14="http://schemas.microsoft.com/office/powerpoint/2010/main" val="30467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dp-1-1">
            <a:hlinkClick r:id="" action="ppaction://media"/>
            <a:extLst>
              <a:ext uri="{FF2B5EF4-FFF2-40B4-BE49-F238E27FC236}">
                <a16:creationId xmlns:a16="http://schemas.microsoft.com/office/drawing/2014/main" xmlns="" id="{B2AB9866-8369-466C-B26E-9A3D27090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592" y="260648"/>
            <a:ext cx="6984793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Производственная практика </a:t>
            </a:r>
            <a:br>
              <a:rPr lang="ru-RU" b="1" dirty="0" smtClean="0"/>
            </a:br>
            <a:r>
              <a:rPr lang="ru-RU" b="1" dirty="0" smtClean="0"/>
              <a:t>(по согласованию с работодателем)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2398736"/>
            <a:ext cx="4883348" cy="46821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ПП в дистанционном режиме </a:t>
            </a:r>
            <a:endParaRPr lang="ru-RU" sz="195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" y="2866950"/>
            <a:ext cx="4883348" cy="3425504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endParaRPr lang="ru-RU" b="1" dirty="0" smtClean="0"/>
          </a:p>
          <a:p>
            <a:r>
              <a:rPr lang="ru-RU" sz="3600" b="1" dirty="0"/>
              <a:t>Модуль 1 </a:t>
            </a:r>
          </a:p>
          <a:p>
            <a:r>
              <a:rPr lang="ru-RU" sz="3600" b="1" dirty="0"/>
              <a:t>Работа с официальным сайтом профильного предприятия   </a:t>
            </a:r>
            <a:endParaRPr lang="ru-RU" sz="3600" dirty="0"/>
          </a:p>
          <a:p>
            <a:pPr marL="0" lvl="0" indent="0">
              <a:buNone/>
            </a:pPr>
            <a:r>
              <a:rPr lang="ru-RU" sz="3600" dirty="0"/>
              <a:t>Ознакомление с организационной структурой предприятия.</a:t>
            </a:r>
          </a:p>
          <a:p>
            <a:pPr marL="0" lvl="0" indent="0">
              <a:buNone/>
            </a:pPr>
            <a:r>
              <a:rPr lang="ru-RU" sz="3600" dirty="0"/>
              <a:t>Ознакомление с функциями специализированных подразделений предприятия, виды деятельности которых соответствуют профессиональному модулю производственной практики.</a:t>
            </a:r>
          </a:p>
          <a:p>
            <a:pPr marL="0" lvl="0" indent="0">
              <a:buNone/>
            </a:pPr>
            <a:r>
              <a:rPr lang="ru-RU" sz="3600" dirty="0"/>
              <a:t>Изучение и анализ типовых должностных инструкций для потенциальных сотрудников специализированных подразделений.</a:t>
            </a:r>
          </a:p>
          <a:p>
            <a:pPr marL="0" lvl="0" indent="0">
              <a:buNone/>
            </a:pPr>
            <a:r>
              <a:rPr lang="ru-RU" sz="3600" dirty="0"/>
              <a:t>Подбор на сайтах подбора персонала типовых вакансий  соответствующих должностям в специализированных подразделений профильных предприятий.</a:t>
            </a:r>
          </a:p>
          <a:p>
            <a:pPr marL="0" lvl="0" indent="0">
              <a:buNone/>
            </a:pPr>
            <a:r>
              <a:rPr lang="ru-RU" sz="3600" dirty="0"/>
              <a:t>Анализ соответствия собственных умений и навыков выявленным требованиям.</a:t>
            </a:r>
          </a:p>
          <a:p>
            <a:r>
              <a:rPr lang="ru-RU" sz="3600" b="1" dirty="0"/>
              <a:t>Модуль 2 </a:t>
            </a:r>
          </a:p>
          <a:p>
            <a:r>
              <a:rPr lang="ru-RU" sz="3600" b="1" dirty="0"/>
              <a:t>Выполнение индивидуального задания по профессиональному модулю.</a:t>
            </a:r>
            <a:endParaRPr lang="ru-RU" sz="3600" dirty="0"/>
          </a:p>
          <a:p>
            <a:pPr marL="0" indent="0">
              <a:buNone/>
            </a:pPr>
            <a:r>
              <a:rPr lang="ru-RU" sz="3600" dirty="0"/>
              <a:t>Индивидуальное задание должно соответствовать содержанию профессионального модуля  по которому организуется производственная практика.  </a:t>
            </a:r>
          </a:p>
          <a:p>
            <a:pPr marL="0" indent="0">
              <a:buNone/>
            </a:pPr>
            <a:r>
              <a:rPr lang="ru-RU" sz="3600" dirty="0" smtClean="0"/>
              <a:t>Объем </a:t>
            </a:r>
            <a:r>
              <a:rPr lang="ru-RU" sz="3600" dirty="0"/>
              <a:t>индивидуального задания по практике 10-15 страниц печатного текста (без приложений; количество приложений не ограничивается и в указанный объем не включается).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62998" y="2398736"/>
            <a:ext cx="4378658" cy="46821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1625" b="1" dirty="0"/>
              <a:t>Изменение графика учебного процесса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62999" y="2866950"/>
            <a:ext cx="4378657" cy="3425504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1</a:t>
            </a:r>
            <a:r>
              <a:rPr lang="ru-RU" sz="1300" dirty="0"/>
              <a:t>. Решение </a:t>
            </a:r>
            <a:r>
              <a:rPr lang="ru-RU" sz="1300" dirty="0" smtClean="0"/>
              <a:t>предметно-цикловой </a:t>
            </a:r>
            <a:r>
              <a:rPr lang="ru-RU" sz="1300" dirty="0"/>
              <a:t>комиссии, </a:t>
            </a:r>
            <a:r>
              <a:rPr lang="ru-RU" sz="1300" dirty="0" smtClean="0"/>
              <a:t>кафедры, методического, </a:t>
            </a:r>
            <a:r>
              <a:rPr lang="ru-RU" sz="1300" dirty="0"/>
              <a:t>педагогического , управляющего </a:t>
            </a:r>
            <a:r>
              <a:rPr lang="ru-RU" sz="1300" dirty="0" smtClean="0"/>
              <a:t>советов.</a:t>
            </a:r>
            <a:endParaRPr lang="ru-RU" sz="1300" dirty="0"/>
          </a:p>
          <a:p>
            <a:r>
              <a:rPr lang="ru-RU" sz="1300" dirty="0"/>
              <a:t>2. Приказ о  внесении изменения в установленную педагогическую нагрузку .</a:t>
            </a:r>
          </a:p>
          <a:p>
            <a:pPr marL="0" indent="0">
              <a:buNone/>
            </a:pPr>
            <a:endParaRPr lang="ru-RU" sz="1300" dirty="0"/>
          </a:p>
        </p:txBody>
      </p:sp>
      <p:cxnSp>
        <p:nvCxnSpPr>
          <p:cNvPr id="10" name="Прямая со стрелкой 9"/>
          <p:cNvCxnSpPr>
            <a:stCxn id="2" idx="2"/>
            <a:endCxn id="3" idx="0"/>
          </p:cNvCxnSpPr>
          <p:nvPr/>
        </p:nvCxnSpPr>
        <p:spPr>
          <a:xfrm flipH="1">
            <a:off x="2441675" y="1844824"/>
            <a:ext cx="2331314" cy="553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2" idx="2"/>
            <a:endCxn id="5" idx="0"/>
          </p:cNvCxnSpPr>
          <p:nvPr/>
        </p:nvCxnSpPr>
        <p:spPr>
          <a:xfrm>
            <a:off x="4772989" y="1844824"/>
            <a:ext cx="2479338" cy="553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47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72" y="518277"/>
            <a:ext cx="9906000" cy="110671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Алгоритм дистанционного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взаимодействия при прохождении</a:t>
            </a:r>
            <a:br>
              <a:rPr lang="ru-RU" b="1" dirty="0" smtClean="0"/>
            </a:br>
            <a:r>
              <a:rPr lang="ru-RU" b="1" dirty="0" smtClean="0"/>
              <a:t>производственной практики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584136"/>
              </p:ext>
            </p:extLst>
          </p:nvPr>
        </p:nvGraphicFramePr>
        <p:xfrm>
          <a:off x="254343" y="2202464"/>
          <a:ext cx="9551258" cy="1686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/>
          </p:nvPr>
        </p:nvGraphicFramePr>
        <p:xfrm>
          <a:off x="80319" y="3554499"/>
          <a:ext cx="8849972" cy="172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16496" y="5513198"/>
            <a:ext cx="7531308" cy="610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онлайн-консультаций руководителей практик </a:t>
            </a:r>
          </a:p>
        </p:txBody>
      </p:sp>
    </p:spTree>
    <p:extLst>
      <p:ext uri="{BB962C8B-B14F-4D97-AF65-F5344CB8AC3E}">
        <p14:creationId xmlns:p14="http://schemas.microsoft.com/office/powerpoint/2010/main" val="570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5904</TotalTime>
  <Words>495</Words>
  <Application>Microsoft Office PowerPoint</Application>
  <PresentationFormat>Лист A4 (210x297 мм)</PresentationFormat>
  <Paragraphs>85</Paragraphs>
  <Slides>11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Montserrat SemiBold</vt:lpstr>
      <vt:lpstr>Times New Roman</vt:lpstr>
      <vt:lpstr>Trebuchet MS</vt:lpstr>
      <vt:lpstr>Verdana</vt:lpstr>
      <vt:lpstr>Wingdings 3</vt:lpstr>
      <vt:lpstr>Грань</vt:lpstr>
      <vt:lpstr> </vt:lpstr>
      <vt:lpstr>ЦОС –  цифровая образовательная  среда</vt:lpstr>
      <vt:lpstr>Проект г. Москвы – «Эффективный учебный план»</vt:lpstr>
      <vt:lpstr>Работа в СДО Moodle</vt:lpstr>
      <vt:lpstr>Презентация PowerPoint</vt:lpstr>
      <vt:lpstr>Работа на удаленных стендах</vt:lpstr>
      <vt:lpstr>Презентация PowerPoint</vt:lpstr>
      <vt:lpstr>Производственная практика  (по согласованию с работодателем)</vt:lpstr>
      <vt:lpstr>Алгоритм дистанционного  взаимодействия при прохождении производственной практики   </vt:lpstr>
      <vt:lpstr>Новые ФГОС СПО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 (ШРИФТ  VERDANA  размер 18)</dc:title>
  <dc:creator>Пользватель</dc:creator>
  <cp:lastModifiedBy>Вика</cp:lastModifiedBy>
  <cp:revision>424</cp:revision>
  <cp:lastPrinted>2021-08-24T08:01:05Z</cp:lastPrinted>
  <dcterms:created xsi:type="dcterms:W3CDTF">2018-02-26T06:57:30Z</dcterms:created>
  <dcterms:modified xsi:type="dcterms:W3CDTF">2022-03-14T14:52:30Z</dcterms:modified>
</cp:coreProperties>
</file>